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85" r:id="rId3"/>
    <p:sldId id="286" r:id="rId4"/>
    <p:sldId id="287" r:id="rId5"/>
    <p:sldId id="288" r:id="rId6"/>
    <p:sldId id="257" r:id="rId7"/>
    <p:sldId id="258" r:id="rId8"/>
    <p:sldId id="274" r:id="rId9"/>
    <p:sldId id="260" r:id="rId10"/>
    <p:sldId id="291" r:id="rId11"/>
    <p:sldId id="262" r:id="rId12"/>
    <p:sldId id="270" r:id="rId13"/>
    <p:sldId id="277" r:id="rId14"/>
    <p:sldId id="292" r:id="rId15"/>
    <p:sldId id="293" r:id="rId16"/>
    <p:sldId id="294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7" autoAdjust="0"/>
    <p:restoredTop sz="91935" autoAdjust="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24/04/2021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371600"/>
            <a:ext cx="7772400" cy="1362456"/>
          </a:xfrm>
        </p:spPr>
        <p:txBody>
          <a:bodyPr/>
          <a:lstStyle/>
          <a:p>
            <a:r>
              <a:rPr smtClean="0">
                <a:solidFill>
                  <a:srgbClr val="002060"/>
                </a:solidFill>
              </a:rPr>
              <a:t>           LECTURE </a:t>
            </a:r>
            <a:br>
              <a:rPr smtClean="0">
                <a:solidFill>
                  <a:srgbClr val="002060"/>
                </a:solidFill>
              </a:rPr>
            </a:br>
            <a:r>
              <a:rPr smtClean="0">
                <a:solidFill>
                  <a:srgbClr val="002060"/>
                </a:solidFill>
              </a:rPr>
              <a:t>                 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04664"/>
            <a:ext cx="8763000" cy="150971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58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</a:t>
            </a:r>
            <a:r>
              <a:rPr lang="en-US" sz="4400" b="1" u="sng" dirty="0" smtClean="0">
                <a:solidFill>
                  <a:srgbClr val="002060"/>
                </a:solidFill>
              </a:rPr>
              <a:t>Unsigned and Signed Binary     Numbers</a:t>
            </a:r>
            <a:endParaRPr lang="en-US" sz="5800" b="1" dirty="0">
              <a:solidFill>
                <a:srgbClr val="00206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    </a:t>
            </a:r>
            <a:r>
              <a:rPr lang="en-US" sz="4800" b="1" u="sng" dirty="0" smtClean="0">
                <a:solidFill>
                  <a:srgbClr val="FF0000"/>
                </a:solidFill>
              </a:rPr>
              <a:t>Signed Binary Numbers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53400" cy="4724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In real life we have to represent signed numbers      (like:-12, -45, -32, +11, 12).</a:t>
            </a:r>
          </a:p>
          <a:p>
            <a:pPr>
              <a:buNone/>
            </a:pPr>
            <a:r>
              <a:rPr lang="en-US" dirty="0" smtClean="0"/>
              <a:t>Three different systems have been used</a:t>
            </a:r>
          </a:p>
          <a:p>
            <a:pPr lvl="1"/>
            <a:r>
              <a:rPr lang="en-US" dirty="0" smtClean="0"/>
              <a:t>Signed </a:t>
            </a:r>
            <a:r>
              <a:rPr lang="en-US" dirty="0" smtClean="0"/>
              <a:t>magnitude Representation</a:t>
            </a:r>
            <a:endParaRPr lang="en-US" dirty="0" smtClean="0"/>
          </a:p>
          <a:p>
            <a:pPr lvl="1"/>
            <a:r>
              <a:rPr lang="en-US" dirty="0" smtClean="0"/>
              <a:t>One’s </a:t>
            </a:r>
            <a:r>
              <a:rPr lang="en-US" dirty="0" smtClean="0"/>
              <a:t>complement Representation</a:t>
            </a:r>
            <a:endParaRPr lang="en-US" dirty="0" smtClean="0"/>
          </a:p>
          <a:p>
            <a:pPr lvl="1"/>
            <a:r>
              <a:rPr lang="en-US" dirty="0" smtClean="0"/>
              <a:t>Two’s </a:t>
            </a:r>
            <a:r>
              <a:rPr lang="en-US" dirty="0" smtClean="0"/>
              <a:t>complement Representation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NOTE</a:t>
            </a:r>
            <a:r>
              <a:rPr lang="en-US" dirty="0" smtClean="0"/>
              <a:t>: For negative numbers the sign bit is always 1, and for positive numbers it is 0 in these three systems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914400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1.Signed Magnitude Representation</a:t>
            </a:r>
            <a:endParaRPr lang="en-US" sz="4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3400" y="1447800"/>
            <a:ext cx="7769352" cy="4800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leftmost bit is the sign bit (0 is + and 1 is - ) and the remaining bits hold the absolute magnitude of the </a:t>
            </a:r>
            <a:r>
              <a:rPr lang="en-US" sz="2800" dirty="0" smtClean="0"/>
              <a:t>number</a:t>
            </a:r>
          </a:p>
          <a:p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Examples</a:t>
            </a:r>
            <a:endParaRPr lang="en-US" sz="2800" dirty="0" smtClean="0"/>
          </a:p>
          <a:p>
            <a:pPr lvl="2"/>
            <a:r>
              <a:rPr lang="en-US" sz="2000" dirty="0" smtClean="0"/>
              <a:t>-47 =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r>
              <a:rPr lang="en-US" sz="2000" dirty="0" smtClean="0"/>
              <a:t> 0 1 0 1 1 1 1</a:t>
            </a:r>
          </a:p>
          <a:p>
            <a:pPr lvl="2"/>
            <a:r>
              <a:rPr lang="en-US" sz="2000" dirty="0" smtClean="0"/>
              <a:t> 47 = </a:t>
            </a:r>
            <a:r>
              <a:rPr lang="en-US" sz="2000" dirty="0" smtClean="0">
                <a:solidFill>
                  <a:srgbClr val="FF0000"/>
                </a:solidFill>
              </a:rPr>
              <a:t>0</a:t>
            </a:r>
            <a:r>
              <a:rPr lang="en-US" sz="2000" dirty="0" smtClean="0"/>
              <a:t> 0 1 0 1 1 1 1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895600"/>
            <a:ext cx="4114799" cy="114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Example:</a:t>
            </a:r>
            <a:endParaRPr lang="en-US" b="1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3820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Example:</a:t>
            </a:r>
            <a:endParaRPr lang="en-US" b="1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686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2.  1’S </a:t>
            </a:r>
            <a:r>
              <a:rPr lang="en-US" sz="4000" b="1" dirty="0" smtClean="0">
                <a:solidFill>
                  <a:srgbClr val="FFFF00"/>
                </a:solidFill>
              </a:rPr>
              <a:t>COMPLEMENT REPRESENTATION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7845552" cy="5181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In a binary number, if each 1 is replaced by 0 and each 0 by 1, the resulting number is known as the one’s complement of first number.</a:t>
            </a:r>
          </a:p>
          <a:p>
            <a:pPr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1’s complement of   101    is    010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1’s complement of    1011   is   0100</a:t>
            </a:r>
          </a:p>
          <a:p>
            <a:pPr>
              <a:buNone/>
            </a:pPr>
            <a:r>
              <a:rPr lang="en-US" sz="2400" b="1" dirty="0" smtClean="0"/>
              <a:t>In fact both the numbers are complementing each other. If one of these number is positive, then the other number will be negative with same magnitude and vice versa.</a:t>
            </a:r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Ex.</a:t>
            </a:r>
            <a:r>
              <a:rPr lang="en-US" sz="2400" b="1" dirty="0" smtClean="0"/>
              <a:t> (0101)  represent (+5) </a:t>
            </a:r>
            <a:r>
              <a:rPr lang="en-US" sz="2400" b="1" dirty="0" smtClean="0"/>
              <a:t>whereas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       (1010) represent (-5) in 1’s complement representation.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763000" cy="6858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   </a:t>
            </a:r>
            <a:r>
              <a:rPr lang="en-US" sz="4000" b="1" dirty="0" smtClean="0">
                <a:solidFill>
                  <a:srgbClr val="FFFF00"/>
                </a:solidFill>
              </a:rPr>
              <a:t>3.   2’S </a:t>
            </a:r>
            <a:r>
              <a:rPr lang="en-US" sz="4000" b="1" dirty="0" smtClean="0">
                <a:solidFill>
                  <a:srgbClr val="FFFF00"/>
                </a:solidFill>
              </a:rPr>
              <a:t>COMPLEMENT REPRESENTATION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8382000" cy="5334000"/>
          </a:xfrm>
        </p:spPr>
        <p:txBody>
          <a:bodyPr/>
          <a:lstStyle/>
          <a:p>
            <a:r>
              <a:rPr lang="en-US" b="1" dirty="0" smtClean="0"/>
              <a:t>If 1 added to 1’s complement of a binary number ,the resulting number is known as the 2’s complement of the binary number.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2’s complement of      101  is   010+1=011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2’s complement of      1011  is   0100+1=0101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.</a:t>
            </a:r>
            <a:r>
              <a:rPr lang="en-US" sz="2000" b="1" dirty="0" smtClean="0"/>
              <a:t>  (0101)  represent (+5) whereas</a:t>
            </a:r>
          </a:p>
          <a:p>
            <a:r>
              <a:rPr lang="en-US" sz="2000" b="1" dirty="0" smtClean="0"/>
              <a:t>   (1011)   represent   (-5)   in   2’s complement representation.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bg1"/>
                </a:solidFill>
              </a:rPr>
              <a:t>In this representation also (same as 1‘s complement ) if the MSB is 0 the number is positive, whereas if the MSB is  1 the number is negative.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Example: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90601"/>
            <a:ext cx="8763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533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Example: </a:t>
            </a:r>
            <a:r>
              <a:rPr lang="en-US" sz="3600" b="1" dirty="0" smtClean="0"/>
              <a:t>same example </a:t>
            </a:r>
            <a:endParaRPr lang="en-US" b="1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Sign magnitude,1’s complement &amp; 2’s complement Representation using four bit</a:t>
            </a:r>
            <a:endParaRPr lang="en-US" sz="3200" b="1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763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1066800"/>
          </a:xfrm>
        </p:spPr>
        <p:txBody>
          <a:bodyPr/>
          <a:lstStyle/>
          <a:p>
            <a:r>
              <a:rPr sz="3600" u="sng" smtClean="0">
                <a:solidFill>
                  <a:srgbClr val="FFFF00"/>
                </a:solidFill>
              </a:rPr>
              <a:t>BINARY SUBTRACTION using 1's Complement</a:t>
            </a:r>
            <a:endParaRPr lang="en-US" sz="3600" u="sng" dirty="0">
              <a:solidFill>
                <a:srgbClr val="FF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10600" cy="54102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1 : </a:t>
            </a:r>
            <a:r>
              <a:rPr lang="en-US" dirty="0" smtClean="0"/>
              <a:t>Convert  number  to be subtracted to its 1’s complement form 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2:</a:t>
            </a:r>
            <a:r>
              <a:rPr lang="en-US" dirty="0" smtClean="0"/>
              <a:t>  Perform the addition 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3: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)If the final carry is 1.then add it to the result obtained in step 2.This is called End around carry.</a:t>
            </a:r>
          </a:p>
          <a:p>
            <a:r>
              <a:rPr lang="en-US" dirty="0" smtClean="0"/>
              <a:t> (ii) If final carry is 0.result obtained in step 2 is negative and in the 1’s complement form.</a:t>
            </a:r>
          </a:p>
          <a:p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   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(I)     A - B  =   A + ( - B )      Here (–B) is a 1’s complement of  B.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(II)    B - A  =   B + ( - A )      Here  (-A) is a 1’s complement of  A.</a:t>
            </a:r>
          </a:p>
          <a:p>
            <a:pPr marL="514350" indent="-514350" algn="ctr"/>
            <a:endParaRPr lang="en-US" b="1" dirty="0" smtClean="0"/>
          </a:p>
          <a:p>
            <a:pPr algn="ctr"/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Example:</a:t>
            </a:r>
            <a:endParaRPr lang="en-US" b="1" dirty="0"/>
          </a:p>
        </p:txBody>
      </p:sp>
      <p:pic>
        <p:nvPicPr>
          <p:cNvPr id="6" name="Content Placeholder 5" descr="compleme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686799" cy="5486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381000"/>
            <a:ext cx="8686800" cy="981456"/>
          </a:xfrm>
        </p:spPr>
        <p:txBody>
          <a:bodyPr/>
          <a:lstStyle/>
          <a:p>
            <a:r>
              <a:rPr sz="3600" u="sng" smtClean="0">
                <a:solidFill>
                  <a:srgbClr val="FFFF00"/>
                </a:solidFill>
              </a:rPr>
              <a:t>BINARY SUBTRACTION using 2's Complement</a:t>
            </a:r>
            <a:endParaRPr lang="en-US" sz="3600" u="sng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4800" y="1752600"/>
            <a:ext cx="8686800" cy="48006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1 : </a:t>
            </a:r>
            <a:r>
              <a:rPr lang="en-US" dirty="0" smtClean="0"/>
              <a:t>Convert  number  to be subtracted to its 2’s complement form 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2:</a:t>
            </a:r>
            <a:r>
              <a:rPr lang="en-US" dirty="0" smtClean="0"/>
              <a:t>  Perform the addition 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Step 3:</a:t>
            </a:r>
            <a:r>
              <a:rPr lang="en-US" dirty="0" smtClean="0"/>
              <a:t> (</a:t>
            </a:r>
            <a:r>
              <a:rPr lang="en-US" dirty="0" err="1" smtClean="0"/>
              <a:t>i</a:t>
            </a:r>
            <a:r>
              <a:rPr lang="en-US" dirty="0" smtClean="0"/>
              <a:t>)If the final carry is  generated (final carry is 1)then the result is in its true form. Discard end carry.</a:t>
            </a:r>
          </a:p>
          <a:p>
            <a:r>
              <a:rPr lang="en-US" dirty="0" smtClean="0"/>
              <a:t>  (ii)If final carry is not generated(final carry is 0).result obtained in step 2 is negative and in the 2’s complement form.</a:t>
            </a:r>
          </a:p>
          <a:p>
            <a:endParaRPr lang="en-US" dirty="0" smtClean="0"/>
          </a:p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(I)     A - B  =   A + ( - B )      Here (–B) is a 2’s complement of  B.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(II)    B - A  =   B + ( - A )      Here  (-A) is a 2’s complement of  A.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05800" cy="838200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Example:</a:t>
            </a:r>
            <a:endParaRPr lang="en-US" b="1" dirty="0"/>
          </a:p>
        </p:txBody>
      </p:sp>
      <p:pic>
        <p:nvPicPr>
          <p:cNvPr id="6" name="Content Placeholder 5" descr="2,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84582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001000" cy="97231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            </a:t>
            </a:r>
            <a:r>
              <a:rPr lang="en-US" sz="3200" b="1" u="sng" dirty="0" smtClean="0">
                <a:solidFill>
                  <a:srgbClr val="FF0000"/>
                </a:solidFill>
              </a:rPr>
              <a:t>Unsigned and Signed Binary Numbers</a:t>
            </a:r>
            <a:r>
              <a:rPr lang="en-US" sz="2800" b="1" u="sng" dirty="0" smtClean="0">
                <a:solidFill>
                  <a:srgbClr val="FF0000"/>
                </a:solidFill>
              </a:rPr>
              <a:t/>
            </a:r>
            <a:br>
              <a:rPr lang="en-US" sz="2800" b="1" u="sng" dirty="0" smtClean="0">
                <a:solidFill>
                  <a:srgbClr val="FF0000"/>
                </a:solidFill>
              </a:rPr>
            </a:br>
            <a:endParaRPr lang="en-US" sz="2800" b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6324600" cy="351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696200" cy="1048512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Unsigned Binary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b="1" dirty="0" smtClean="0"/>
              <a:t>Unsigned numbers don’t have any sign, these can contain only magnitude of the number. </a:t>
            </a:r>
            <a:r>
              <a:rPr lang="en-US" sz="1800" dirty="0" smtClean="0"/>
              <a:t>So, representation of unsigned binary numbers are all positive numbers only. For example, representation of positive decimal numbers are positive by default. We always assume that there is a positive sign symbol in front of every number.</a:t>
            </a:r>
          </a:p>
          <a:p>
            <a:pPr algn="just"/>
            <a:endParaRPr lang="en-US" sz="1800" dirty="0" smtClean="0"/>
          </a:p>
          <a:p>
            <a:pPr algn="just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Representation of Unsigned Binary Numbers:</a:t>
            </a:r>
          </a:p>
          <a:p>
            <a:pPr algn="just"/>
            <a:r>
              <a:rPr lang="en-US" sz="1800" dirty="0" smtClean="0"/>
              <a:t>Since there is no sign bit in this unsigned binary number, so N bit binary number represent its magnitude only.</a:t>
            </a:r>
          </a:p>
          <a:p>
            <a:pPr algn="just"/>
            <a:r>
              <a:rPr lang="en-US" sz="1800" dirty="0" smtClean="0"/>
              <a:t>The range of unsigned binary number is from  0 to (2</a:t>
            </a:r>
            <a:r>
              <a:rPr lang="en-US" sz="1800" baseline="30000" dirty="0" smtClean="0"/>
              <a:t>n</a:t>
            </a:r>
            <a:r>
              <a:rPr lang="en-US" sz="1800" dirty="0" smtClean="0"/>
              <a:t>-1).</a:t>
            </a:r>
          </a:p>
          <a:p>
            <a:pPr algn="just"/>
            <a:endParaRPr lang="en-US" sz="1800" dirty="0" smtClean="0"/>
          </a:p>
          <a:p>
            <a:pPr algn="just">
              <a:buNone/>
            </a:pPr>
            <a:r>
              <a:rPr lang="en-US" sz="1800" dirty="0" smtClean="0"/>
              <a:t>n= number of bits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57200"/>
            <a:ext cx="8077200" cy="13898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5400" b="1" dirty="0" smtClean="0">
                <a:solidFill>
                  <a:srgbClr val="FF0000"/>
                </a:solidFill>
              </a:rPr>
              <a:t>Unsigned Binary Numbers   </a:t>
            </a:r>
            <a:r>
              <a:rPr lang="en-US" b="1" dirty="0" smtClean="0"/>
              <a:t>Examples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Example 1 </a:t>
            </a:r>
            <a:r>
              <a:rPr lang="en-US" b="1" dirty="0" smtClean="0"/>
              <a:t>: </a:t>
            </a:r>
            <a:r>
              <a:rPr lang="en-US" b="1" dirty="0" smtClean="0"/>
              <a:t>   Represent </a:t>
            </a:r>
            <a:r>
              <a:rPr lang="en-US" b="1" dirty="0" smtClean="0"/>
              <a:t>decimal number 92 in unsigned binary number.</a:t>
            </a:r>
          </a:p>
          <a:p>
            <a:pPr>
              <a:buNone/>
            </a:pPr>
            <a:r>
              <a:rPr lang="en-US" dirty="0" smtClean="0"/>
              <a:t>Simply convert it into Binary number, it contains only magnitude of the given number.</a:t>
            </a:r>
            <a:br>
              <a:rPr lang="en-US" dirty="0" smtClean="0"/>
            </a:br>
            <a:r>
              <a:rPr lang="en-US" dirty="0" smtClean="0"/>
              <a:t>= (92)</a:t>
            </a:r>
            <a:r>
              <a:rPr lang="en-US" baseline="-25000" dirty="0" smtClean="0"/>
              <a:t>10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= (1011100)</a:t>
            </a:r>
            <a:r>
              <a:rPr lang="en-US" baseline="-25000" dirty="0" smtClean="0"/>
              <a:t>2          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It’s 7 bit binary magnitude of the decimal number 92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4088"/>
            <a:ext cx="7848600" cy="66751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Unsigned Binary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buNone/>
            </a:pPr>
            <a:endParaRPr lang="en-US" sz="3200" b="1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b="1" dirty="0" smtClean="0"/>
              <a:t>Example 2:   Represent </a:t>
            </a:r>
            <a:r>
              <a:rPr lang="en-US" b="1" dirty="0" smtClean="0"/>
              <a:t>decimal number 47 in unsigned binary number.</a:t>
            </a:r>
          </a:p>
          <a:p>
            <a:pPr>
              <a:buNone/>
            </a:pPr>
            <a:r>
              <a:rPr lang="en-US" dirty="0" smtClean="0"/>
              <a:t>Simply convert it into Binary number, it contains only magnitude of the given number.</a:t>
            </a:r>
            <a:br>
              <a:rPr lang="en-US" dirty="0" smtClean="0"/>
            </a:br>
            <a:r>
              <a:rPr lang="en-US" dirty="0" smtClean="0"/>
              <a:t>= </a:t>
            </a:r>
            <a:r>
              <a:rPr lang="en-US" dirty="0" smtClean="0"/>
              <a:t>(47)</a:t>
            </a:r>
            <a:r>
              <a:rPr lang="en-US" baseline="-25000" dirty="0" smtClean="0"/>
              <a:t>10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= </a:t>
            </a:r>
            <a:r>
              <a:rPr lang="en-US" dirty="0" smtClean="0"/>
              <a:t>(101111)</a:t>
            </a:r>
            <a:r>
              <a:rPr lang="en-US" baseline="-25000" dirty="0" smtClean="0"/>
              <a:t>2</a:t>
            </a:r>
          </a:p>
          <a:p>
            <a:pPr>
              <a:buNone/>
            </a:pPr>
            <a:r>
              <a:rPr lang="en-US" dirty="0" smtClean="0"/>
              <a:t>It’s </a:t>
            </a:r>
            <a:r>
              <a:rPr lang="en-US" dirty="0" smtClean="0"/>
              <a:t>6 </a:t>
            </a:r>
            <a:r>
              <a:rPr lang="en-US" dirty="0" smtClean="0"/>
              <a:t>bit binary magnitude of the decimal number 92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765</Words>
  <Application>Microsoft Office PowerPoint</Application>
  <PresentationFormat>On-screen Show (4:3)</PresentationFormat>
  <Paragraphs>82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Flow</vt:lpstr>
      <vt:lpstr>           LECTURE                   ON</vt:lpstr>
      <vt:lpstr>BINARY SUBTRACTION using 1's Complement</vt:lpstr>
      <vt:lpstr>Example:</vt:lpstr>
      <vt:lpstr>BINARY SUBTRACTION using 2's Complement</vt:lpstr>
      <vt:lpstr>Example:</vt:lpstr>
      <vt:lpstr>            Unsigned and Signed Binary Numbers </vt:lpstr>
      <vt:lpstr>Unsigned Binary Numbers</vt:lpstr>
      <vt:lpstr> Unsigned Binary Numbers   Examples</vt:lpstr>
      <vt:lpstr>Unsigned Binary Numbers</vt:lpstr>
      <vt:lpstr>    Signed Binary Numbers</vt:lpstr>
      <vt:lpstr>1.Signed Magnitude Representation</vt:lpstr>
      <vt:lpstr>Example:</vt:lpstr>
      <vt:lpstr>Example:</vt:lpstr>
      <vt:lpstr>2.  1’S COMPLEMENT REPRESENTATION</vt:lpstr>
      <vt:lpstr>   3.   2’S COMPLEMENT REPRESENTATION</vt:lpstr>
      <vt:lpstr>Example:</vt:lpstr>
      <vt:lpstr>Example: same example </vt:lpstr>
      <vt:lpstr>Sign magnitude,1’s complement &amp; 2’s complement Representation using four bit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GEHU</dc:creator>
  <cp:lastModifiedBy>Windows User</cp:lastModifiedBy>
  <cp:revision>171</cp:revision>
  <dcterms:created xsi:type="dcterms:W3CDTF">2006-08-16T00:00:00Z</dcterms:created>
  <dcterms:modified xsi:type="dcterms:W3CDTF">2021-04-24T07:45:55Z</dcterms:modified>
</cp:coreProperties>
</file>